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4524" y="533400"/>
            <a:ext cx="3578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B050"/>
                </a:solidFill>
              </a:rPr>
              <a:t>How PCR Works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5600" y="3429000"/>
            <a:ext cx="4876800" cy="205740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By 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Ram Balak Mahto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Guest faculty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Zoology department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V.S.J College </a:t>
            </a:r>
            <a:r>
              <a:rPr lang="en-US" sz="2000" kern="0" dirty="0" err="1" smtClean="0">
                <a:solidFill>
                  <a:srgbClr val="FF0000"/>
                </a:solidFill>
              </a:rPr>
              <a:t>Rajnagar</a:t>
            </a:r>
            <a:r>
              <a:rPr lang="en-US" sz="2000" kern="0" dirty="0" smtClean="0">
                <a:solidFill>
                  <a:srgbClr val="FF0000"/>
                </a:solidFill>
              </a:rPr>
              <a:t> Madhubani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000" b="1" kern="0" dirty="0" smtClean="0">
                <a:solidFill>
                  <a:srgbClr val="FF0000"/>
                </a:solidFill>
              </a:rPr>
              <a:t>B.Sc  2</a:t>
            </a:r>
            <a:r>
              <a:rPr lang="en-US" sz="2000" b="1" kern="0" baseline="30000" dirty="0" smtClean="0">
                <a:solidFill>
                  <a:srgbClr val="FF0000"/>
                </a:solidFill>
              </a:rPr>
              <a:t>nd</a:t>
            </a:r>
            <a:r>
              <a:rPr lang="en-US" sz="2000" b="1" kern="0" dirty="0" smtClean="0">
                <a:solidFill>
                  <a:srgbClr val="FF0000"/>
                </a:solidFill>
              </a:rPr>
              <a:t>  yr gen/sub</a:t>
            </a:r>
            <a:endParaRPr lang="en-US" sz="2000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625996"/>
            <a:ext cx="2743200" cy="533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PCR Reaction:  </a:t>
            </a:r>
            <a:b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Polymerase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157538" y="473596"/>
            <a:ext cx="287655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template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Nucleotides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Mg++ 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Polymerase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enzyme that does the extension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TAQ or similar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Heat-stable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Approx 1 U / rxn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pol_acti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79946"/>
            <a:ext cx="3124199" cy="2644254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550" y="3688284"/>
            <a:ext cx="4921250" cy="156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5121796"/>
            <a:ext cx="4648200" cy="135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59672" y="105480"/>
            <a:ext cx="7698528" cy="6565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PCR Reaction Components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14800" y="1219200"/>
            <a:ext cx="3384550" cy="47625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template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Nucleotides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Mg++ ions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Polymerase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322763"/>
            <a:ext cx="480060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114800" y="609600"/>
            <a:ext cx="1707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Summary: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5240" y="3060700"/>
            <a:ext cx="3206750" cy="3206750"/>
          </a:xfrm>
          <a:prstGeom prst="rect">
            <a:avLst/>
          </a:prstGeom>
          <a:noFill/>
        </p:spPr>
      </p:pic>
      <p:pic>
        <p:nvPicPr>
          <p:cNvPr id="3" name="Picture 4" descr="d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28" y="1320800"/>
            <a:ext cx="1751012" cy="2632075"/>
          </a:xfrm>
          <a:prstGeom prst="rect">
            <a:avLst/>
          </a:prstGeom>
          <a:noFill/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02765" y="4033838"/>
            <a:ext cx="1123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Tahoma" pitchFamily="34" charset="0"/>
              </a:rPr>
              <a:t>Double</a:t>
            </a:r>
          </a:p>
          <a:p>
            <a:pPr algn="ctr" eaLnBrk="1" hangingPunct="1"/>
            <a:r>
              <a:rPr lang="en-US" sz="2400">
                <a:latin typeface="Tahoma" pitchFamily="34" charset="0"/>
              </a:rPr>
              <a:t>Helix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417240" y="6192838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ahoma" pitchFamily="34" charset="0"/>
              </a:rPr>
              <a:t>Complementary Base Pairing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609600"/>
            <a:ext cx="3370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Structure of DNA</a:t>
            </a:r>
            <a:endParaRPr lang="en-IN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543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04800"/>
            <a:ext cx="373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smtClean="0">
                <a:solidFill>
                  <a:srgbClr val="00B050"/>
                </a:solidFill>
              </a:rPr>
              <a:t>The PCR Reaction Chemistry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65100" y="1371600"/>
            <a:ext cx="2882900" cy="4114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PCR Reaction Components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316288" y="1408114"/>
            <a:ext cx="2876550" cy="21333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template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Nucleotides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Mg++ ions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Polymerase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2600" y="3630613"/>
            <a:ext cx="3733800" cy="101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449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Water</a:t>
            </a:r>
          </a:p>
          <a:p>
            <a:pPr lvl="1"/>
            <a:r>
              <a:rPr lang="en-US" sz="2400" dirty="0" smtClean="0"/>
              <a:t>The medium for all other components.</a:t>
            </a:r>
          </a:p>
          <a:p>
            <a:r>
              <a:rPr lang="en-US" sz="2400" dirty="0" smtClean="0"/>
              <a:t>Buffer</a:t>
            </a:r>
          </a:p>
          <a:p>
            <a:pPr lvl="1"/>
            <a:r>
              <a:rPr lang="en-US" sz="2400" dirty="0" smtClean="0"/>
              <a:t>Stabilizes the DNA polymerase, DNA, and nucleotides</a:t>
            </a:r>
          </a:p>
          <a:p>
            <a:pPr lvl="1"/>
            <a:r>
              <a:rPr lang="en-US" sz="2400" dirty="0" smtClean="0"/>
              <a:t>500 mM </a:t>
            </a:r>
            <a:r>
              <a:rPr lang="en-US" sz="2400" dirty="0" err="1" smtClean="0"/>
              <a:t>KCl</a:t>
            </a:r>
            <a:endParaRPr lang="en-US" sz="2400" dirty="0" smtClean="0"/>
          </a:p>
          <a:p>
            <a:pPr lvl="1"/>
            <a:r>
              <a:rPr lang="en-US" sz="2400" dirty="0" smtClean="0"/>
              <a:t>100 mM </a:t>
            </a:r>
            <a:r>
              <a:rPr lang="en-US" sz="2400" dirty="0" err="1" smtClean="0"/>
              <a:t>Tris-HCl</a:t>
            </a:r>
            <a:r>
              <a:rPr lang="en-US" sz="2400" dirty="0" smtClean="0"/>
              <a:t>, pH 8.3</a:t>
            </a:r>
          </a:p>
          <a:p>
            <a:pPr lvl="1"/>
            <a:r>
              <a:rPr lang="en-US" sz="2400" dirty="0" smtClean="0"/>
              <a:t>Triton X-100 or </a:t>
            </a:r>
            <a:r>
              <a:rPr lang="en-US" sz="2400" dirty="0" err="1" smtClean="0"/>
              <a:t>Tween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400908"/>
            <a:ext cx="2743200" cy="533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PCR Reaction:  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Template DNA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14688" y="437421"/>
            <a:ext cx="3278187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template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Contains region to be amplified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DNA desired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Purity not required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be free of polymerase inhibitors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6261100" y="2420208"/>
          <a:ext cx="2586038" cy="2667000"/>
        </p:xfrm>
        <a:graphic>
          <a:graphicData uri="http://schemas.openxmlformats.org/presentationml/2006/ole">
            <p:oleObj spid="_x0000_s1026" name="Image" r:id="rId3" imgW="2723810" imgH="2809524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696336"/>
            <a:ext cx="2743200" cy="533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PCR Reaction: 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Primers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95600" y="533400"/>
            <a:ext cx="3336925" cy="3937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template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Specific for ends of amplified region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 and Reverse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Annealing temps should be known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Depends on primer length, GC content, etc.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Length 15-30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0.1 – 1.0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pMol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038600"/>
            <a:ext cx="28463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15820" y="330568"/>
            <a:ext cx="2532180" cy="533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PCR Reaction: 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Nucleotides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411420" y="440106"/>
            <a:ext cx="3508375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template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Nucleotides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 to the growing chain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Activated NTP’s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dATP, dGTP, dCTP, dTTP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Stored at 10mM, pH 7.0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to 20-200 uM in assay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4483" y="35814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386840"/>
            <a:ext cx="2133600" cy="533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PCR Reaction: 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Magnesium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362200" y="101988"/>
            <a:ext cx="41148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template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Nucleotides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Mg++ 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Essential co-factor of DNA polymerase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 little:  Enzyme won’t work.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Stabilizes the DNA double-helix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 much:  DNA extra stable, non-specific priming, band smearing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at 0.5 to 3.5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assay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6553200" y="3923790"/>
          <a:ext cx="2416174" cy="1949450"/>
        </p:xfrm>
        <a:graphic>
          <a:graphicData uri="http://schemas.openxmlformats.org/presentationml/2006/ole">
            <p:oleObj spid="_x0000_s2050" name="Image" r:id="rId3" imgW="2638095" imgH="132416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2006-08-16T00:00:00Z</dcterms:created>
  <dcterms:modified xsi:type="dcterms:W3CDTF">2020-04-30T01:51:16Z</dcterms:modified>
</cp:coreProperties>
</file>